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  <p:sldMasterId id="2147483667" r:id="rId2"/>
  </p:sldMasterIdLst>
  <p:notesMasterIdLst>
    <p:notesMasterId r:id="rId5"/>
  </p:notesMasterIdLst>
  <p:sldIdLst>
    <p:sldId id="276" r:id="rId3"/>
    <p:sldId id="1103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ADB2"/>
    <a:srgbClr val="C7341C"/>
    <a:srgbClr val="572381"/>
    <a:srgbClr val="0081C7"/>
    <a:srgbClr val="9D0D15"/>
    <a:srgbClr val="E20031"/>
    <a:srgbClr val="B1C800"/>
    <a:srgbClr val="00A3B4"/>
    <a:srgbClr val="004A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78" autoAdjust="0"/>
    <p:restoredTop sz="94660" autoAdjust="0"/>
  </p:normalViewPr>
  <p:slideViewPr>
    <p:cSldViewPr snapToGrid="0">
      <p:cViewPr varScale="1">
        <p:scale>
          <a:sx n="110" d="100"/>
          <a:sy n="110" d="100"/>
        </p:scale>
        <p:origin x="46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6" d="100"/>
          <a:sy n="76" d="100"/>
        </p:scale>
        <p:origin x="34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67C10-585C-49E9-BABD-1891C84ADFBC}" type="datetimeFigureOut">
              <a:rPr lang="de-DE" smtClean="0"/>
              <a:t>08.10.2025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E754BC-834C-49E6-B390-22253F5574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9613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754BC-834C-49E6-B390-22253F5574B8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282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78688-6DF7-D63F-EBA3-F13FD28C1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6F7DB85-7690-2E74-EDBA-EEEBF112FE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E352172-0168-044B-1555-6CB4103E72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FAC11E0-D199-E77C-C98A-898678DB18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F43A93B-C1A9-41BA-9413-AE6EF4A72873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35049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3324" y="4219659"/>
            <a:ext cx="7881201" cy="1000318"/>
          </a:xfrm>
        </p:spPr>
        <p:txBody>
          <a:bodyPr anchor="b">
            <a:normAutofit/>
          </a:bodyPr>
          <a:lstStyle>
            <a:lvl1pPr algn="l">
              <a:defRPr sz="2000">
                <a:solidFill>
                  <a:srgbClr val="A3ADB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3324" y="5349567"/>
            <a:ext cx="7881201" cy="7190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79612" y="6356350"/>
            <a:ext cx="2374187" cy="365125"/>
          </a:xfrm>
        </p:spPr>
        <p:txBody>
          <a:bodyPr/>
          <a:lstStyle/>
          <a:p>
            <a:fld id="{94E44005-A22A-4401-AF92-CC9B7451A403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3688F40-5569-49D6-B529-7FB413E100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"/>
          <a:stretch/>
        </p:blipFill>
        <p:spPr>
          <a:xfrm>
            <a:off x="603684" y="1292087"/>
            <a:ext cx="11000942" cy="2836306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6F0A0EF-64B1-4BE7-B21B-4200B8D1A2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324" y="366248"/>
            <a:ext cx="3176558" cy="652329"/>
          </a:xfrm>
          <a:prstGeom prst="rect">
            <a:avLst/>
          </a:prstGeom>
        </p:spPr>
      </p:pic>
      <p:cxnSp>
        <p:nvCxnSpPr>
          <p:cNvPr id="12" name="Gerader Verbinder 11"/>
          <p:cNvCxnSpPr/>
          <p:nvPr userDrawn="1"/>
        </p:nvCxnSpPr>
        <p:spPr>
          <a:xfrm flipV="1">
            <a:off x="603683" y="6208597"/>
            <a:ext cx="11016000" cy="9144"/>
          </a:xfrm>
          <a:prstGeom prst="line">
            <a:avLst/>
          </a:prstGeom>
          <a:ln w="19050">
            <a:solidFill>
              <a:srgbClr val="A3AD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0182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14" userDrawn="1">
          <p15:clr>
            <a:srgbClr val="FBAE40"/>
          </p15:clr>
        </p15:guide>
        <p15:guide id="2" pos="370" userDrawn="1">
          <p15:clr>
            <a:srgbClr val="FBAE40"/>
          </p15:clr>
        </p15:guide>
        <p15:guide id="3" pos="731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1DC5E-3974-409B-A539-D2F665E9F9D5}" type="datetimeFigureOut">
              <a:rPr lang="de-DE" smtClean="0"/>
              <a:t>08.10.2025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7C6-FA8A-49B0-983D-8F8C230111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171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1DC5E-3974-409B-A539-D2F665E9F9D5}" type="datetimeFigureOut">
              <a:rPr lang="de-DE" smtClean="0"/>
              <a:t>08.10.2025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7C6-FA8A-49B0-983D-8F8C230111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0468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1DC5E-3974-409B-A539-D2F665E9F9D5}" type="datetimeFigureOut">
              <a:rPr lang="de-DE" smtClean="0"/>
              <a:t>08.10.2025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7C6-FA8A-49B0-983D-8F8C230111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2415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1DC5E-3974-409B-A539-D2F665E9F9D5}" type="datetimeFigureOut">
              <a:rPr lang="de-DE" smtClean="0"/>
              <a:t>08.10.2025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7C6-FA8A-49B0-983D-8F8C230111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5741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1DC5E-3974-409B-A539-D2F665E9F9D5}" type="datetimeFigureOut">
              <a:rPr lang="de-DE" smtClean="0"/>
              <a:t>08.10.2025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7C6-FA8A-49B0-983D-8F8C230111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3402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1DC5E-3974-409B-A539-D2F665E9F9D5}" type="datetimeFigureOut">
              <a:rPr lang="de-DE" smtClean="0"/>
              <a:t>08.10.2025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7C6-FA8A-49B0-983D-8F8C230111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5135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1DC5E-3974-409B-A539-D2F665E9F9D5}" type="datetimeFigureOut">
              <a:rPr lang="de-DE" smtClean="0"/>
              <a:t>08.10.2025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7C6-FA8A-49B0-983D-8F8C230111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599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1DC5E-3974-409B-A539-D2F665E9F9D5}" type="datetimeFigureOut">
              <a:rPr lang="de-DE" smtClean="0"/>
              <a:t>08.10.2025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7C6-FA8A-49B0-983D-8F8C230111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24297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1DC5E-3974-409B-A539-D2F665E9F9D5}" type="datetimeFigureOut">
              <a:rPr lang="de-DE" smtClean="0"/>
              <a:t>08.10.2025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7C6-FA8A-49B0-983D-8F8C230111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81630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1DC5E-3974-409B-A539-D2F665E9F9D5}" type="datetimeFigureOut">
              <a:rPr lang="de-DE" smtClean="0"/>
              <a:t>08.10.2025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7C6-FA8A-49B0-983D-8F8C230111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5252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7375" y="172651"/>
            <a:ext cx="11006629" cy="739775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A3ADB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7375" y="1844675"/>
            <a:ext cx="11017250" cy="388937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3ADB2"/>
              </a:buClr>
              <a:buSzTx/>
              <a:buFont typeface="Arial" panose="020B0604020202020204" pitchFamily="34" charset="0"/>
              <a:buNone/>
              <a:tabLst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buClr>
                <a:srgbClr val="A3ADB2"/>
              </a:buCl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buClr>
                <a:srgbClr val="A3ADB2"/>
              </a:buCl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buClr>
                <a:srgbClr val="A3ADB2"/>
              </a:buCl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buClr>
                <a:srgbClr val="A3ADB2"/>
              </a:buCl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  <a:p>
            <a:pPr lvl="0"/>
            <a:endParaRPr lang="en-US" dirty="0"/>
          </a:p>
        </p:txBody>
      </p:sp>
      <p:cxnSp>
        <p:nvCxnSpPr>
          <p:cNvPr id="7" name="Gerader Verbinder 6"/>
          <p:cNvCxnSpPr/>
          <p:nvPr userDrawn="1"/>
        </p:nvCxnSpPr>
        <p:spPr>
          <a:xfrm flipV="1">
            <a:off x="838200" y="6248401"/>
            <a:ext cx="10515600" cy="9525"/>
          </a:xfrm>
          <a:prstGeom prst="line">
            <a:avLst/>
          </a:prstGeom>
        </p:spPr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959CF95-7396-4EF9-A90D-E9B78643AC7F}"/>
              </a:ext>
            </a:extLst>
          </p:cNvPr>
          <p:cNvSpPr txBox="1">
            <a:spLocks/>
          </p:cNvSpPr>
          <p:nvPr userDrawn="1"/>
        </p:nvSpPr>
        <p:spPr>
          <a:xfrm>
            <a:off x="6735326" y="6356349"/>
            <a:ext cx="366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/>
              <a:t>Prof. Dr. Rouven Seifert – </a:t>
            </a:r>
          </a:p>
          <a:p>
            <a:pPr>
              <a:defRPr/>
            </a:pPr>
            <a:r>
              <a:rPr lang="de-DE" dirty="0"/>
              <a:t>Professur BWL der Dienstleistungen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959CF95-7396-4EF9-A90D-E9B78643AC7F}"/>
              </a:ext>
            </a:extLst>
          </p:cNvPr>
          <p:cNvSpPr txBox="1">
            <a:spLocks/>
          </p:cNvSpPr>
          <p:nvPr userDrawn="1"/>
        </p:nvSpPr>
        <p:spPr>
          <a:xfrm>
            <a:off x="3239074" y="6356348"/>
            <a:ext cx="366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xxx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959CF95-7396-4EF9-A90D-E9B78643AC7F}"/>
              </a:ext>
            </a:extLst>
          </p:cNvPr>
          <p:cNvSpPr txBox="1">
            <a:spLocks/>
          </p:cNvSpPr>
          <p:nvPr userDrawn="1"/>
        </p:nvSpPr>
        <p:spPr>
          <a:xfrm>
            <a:off x="10568469" y="6356348"/>
            <a:ext cx="1025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4E44005-A22A-4401-AF92-CC9B7451A403}" type="slidenum">
              <a:rPr lang="de-DE" smtClean="0"/>
              <a:pPr algn="r"/>
              <a:t>‹Nr.›</a:t>
            </a:fld>
            <a:endParaRPr lang="de-DE" dirty="0"/>
          </a:p>
        </p:txBody>
      </p:sp>
      <p:sp>
        <p:nvSpPr>
          <p:cNvPr id="11" name="Content Placeholder 2"/>
          <p:cNvSpPr>
            <a:spLocks noGrp="1"/>
          </p:cNvSpPr>
          <p:nvPr>
            <p:ph idx="10"/>
          </p:nvPr>
        </p:nvSpPr>
        <p:spPr>
          <a:xfrm>
            <a:off x="587375" y="1201271"/>
            <a:ext cx="11030884" cy="33345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3ADB2"/>
              </a:buClr>
              <a:buSzTx/>
              <a:buFont typeface="Arial" panose="020B0604020202020204" pitchFamily="34" charset="0"/>
              <a:buNone/>
              <a:tabLst/>
              <a:defRPr sz="1800" b="1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algn="ctr">
              <a:buClr>
                <a:srgbClr val="A3ADB2"/>
              </a:buClr>
              <a:defRPr sz="1800" b="1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 algn="ctr">
              <a:buClr>
                <a:srgbClr val="A3ADB2"/>
              </a:buClr>
              <a:defRPr sz="1800" b="1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 algn="ctr">
              <a:buClr>
                <a:srgbClr val="A3ADB2"/>
              </a:buClr>
              <a:defRPr sz="1800" b="1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 algn="ctr">
              <a:buClr>
                <a:srgbClr val="A3ADB2"/>
              </a:buClr>
              <a:defRPr sz="1800" b="1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  <a:p>
            <a:pPr lvl="0"/>
            <a:endParaRPr lang="en-US" dirty="0"/>
          </a:p>
        </p:txBody>
      </p:sp>
      <p:cxnSp>
        <p:nvCxnSpPr>
          <p:cNvPr id="12" name="Gerader Verbinder 11"/>
          <p:cNvCxnSpPr/>
          <p:nvPr userDrawn="1"/>
        </p:nvCxnSpPr>
        <p:spPr>
          <a:xfrm flipV="1">
            <a:off x="603683" y="6208597"/>
            <a:ext cx="11016000" cy="9144"/>
          </a:xfrm>
          <a:prstGeom prst="line">
            <a:avLst/>
          </a:prstGeom>
          <a:ln w="19050">
            <a:solidFill>
              <a:srgbClr val="A3AD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9470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10" userDrawn="1">
          <p15:clr>
            <a:srgbClr val="FBAE40"/>
          </p15:clr>
        </p15:guide>
        <p15:guide id="2" pos="370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  <p15:guide id="4" orient="horz" pos="958" userDrawn="1">
          <p15:clr>
            <a:srgbClr val="FBAE40"/>
          </p15:clr>
        </p15:guide>
        <p15:guide id="5" orient="horz" pos="3612" userDrawn="1">
          <p15:clr>
            <a:srgbClr val="FBAE40"/>
          </p15:clr>
        </p15:guide>
        <p15:guide id="6" orient="horz" pos="754" userDrawn="1">
          <p15:clr>
            <a:srgbClr val="FBAE40"/>
          </p15:clr>
        </p15:guide>
        <p15:guide id="7" orient="horz" pos="116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1DC5E-3974-409B-A539-D2F665E9F9D5}" type="datetimeFigureOut">
              <a:rPr lang="de-DE" smtClean="0"/>
              <a:t>08.10.2025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77C6-FA8A-49B0-983D-8F8C230111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9004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1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184" y="188913"/>
            <a:ext cx="11617456" cy="855662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00713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äst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sz="quarter" idx="11"/>
          </p:nvPr>
        </p:nvSpPr>
        <p:spPr>
          <a:xfrm>
            <a:off x="911423" y="1124744"/>
            <a:ext cx="10465164" cy="4968552"/>
          </a:xfrm>
          <a:ln w="25400">
            <a:solidFill>
              <a:schemeClr val="tx1"/>
            </a:solidFill>
          </a:ln>
        </p:spPr>
        <p:txBody>
          <a:bodyPr lIns="252000" tIns="360000" rIns="72000" bIns="72000"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1103446" y="980728"/>
            <a:ext cx="7544935" cy="292388"/>
          </a:xfrm>
          <a:solidFill>
            <a:schemeClr val="bg1"/>
          </a:solidFill>
        </p:spPr>
        <p:txBody>
          <a:bodyPr wrap="none" lIns="72000" rIns="72000">
            <a:spAutoFit/>
          </a:bodyPr>
          <a:lstStyle>
            <a:lvl1pPr>
              <a:buNone/>
              <a:defRPr b="1"/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54221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800" y="94986"/>
            <a:ext cx="10972800" cy="318029"/>
          </a:xfrm>
          <a:prstGeom prst="rect">
            <a:avLst/>
          </a:prstGeom>
        </p:spPr>
        <p:txBody>
          <a:bodyPr/>
          <a:lstStyle>
            <a:lvl1pPr algn="l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E85BE59-3DFE-3EAD-43E8-32D29266972C}"/>
              </a:ext>
            </a:extLst>
          </p:cNvPr>
          <p:cNvSpPr txBox="1"/>
          <p:nvPr userDrawn="1"/>
        </p:nvSpPr>
        <p:spPr>
          <a:xfrm>
            <a:off x="2502569" y="6607833"/>
            <a:ext cx="83178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When Consumers Reflect Business Models – Levent Uyar</a:t>
            </a:r>
            <a:endParaRPr lang="en-US" sz="400" b="0" kern="0" dirty="0">
              <a:solidFill>
                <a:srgbClr val="000000"/>
              </a:solidFill>
              <a:effectLst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8375093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>
          <a:xfrm>
            <a:off x="719667" y="44451"/>
            <a:ext cx="10945284" cy="8556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719667" y="1125538"/>
            <a:ext cx="5369984" cy="242570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6292851" y="1125538"/>
            <a:ext cx="5372100" cy="242570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719667" y="3703638"/>
            <a:ext cx="5369984" cy="242570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292851" y="3703638"/>
            <a:ext cx="5372100" cy="242570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40655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19667" y="1125538"/>
            <a:ext cx="5369984" cy="500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92851" y="1125538"/>
            <a:ext cx="5372100" cy="500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14423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3324" y="4219659"/>
            <a:ext cx="7881201" cy="1000318"/>
          </a:xfrm>
        </p:spPr>
        <p:txBody>
          <a:bodyPr anchor="b">
            <a:normAutofit/>
          </a:bodyPr>
          <a:lstStyle>
            <a:lvl1pPr algn="l">
              <a:defRPr sz="2000">
                <a:solidFill>
                  <a:srgbClr val="A3ADB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3324" y="5349567"/>
            <a:ext cx="7881201" cy="7190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Referent/in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61682" y="5673953"/>
            <a:ext cx="2418708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78C0FDED-7B8F-4E14-9263-32D774516C29}" type="datetime1">
              <a:rPr lang="de-DE" smtClean="0"/>
              <a:pPr/>
              <a:t>08.10.2025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56908" y="6356350"/>
            <a:ext cx="5722705" cy="365125"/>
          </a:xfrm>
        </p:spPr>
        <p:txBody>
          <a:bodyPr/>
          <a:lstStyle/>
          <a:p>
            <a:r>
              <a:rPr lang="de-DE" dirty="0"/>
              <a:t>UNIVERSITÄT ROSTOCK | WIRTSCHAFTS- UND SOZIALWISSENSCHAFTLICHE FAKULTÄT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3688F40-5569-49D6-B529-7FB413E100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"/>
          <a:stretch/>
        </p:blipFill>
        <p:spPr>
          <a:xfrm>
            <a:off x="603683" y="1292087"/>
            <a:ext cx="11000941" cy="2836306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8A48FEE3-70E2-47C0-B16D-F76B159C8D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328" y="366248"/>
            <a:ext cx="3176558" cy="652329"/>
          </a:xfrm>
          <a:prstGeom prst="rect">
            <a:avLst/>
          </a:prstGeom>
        </p:spPr>
      </p:pic>
      <p:cxnSp>
        <p:nvCxnSpPr>
          <p:cNvPr id="11" name="Gerader Verbinder 10"/>
          <p:cNvCxnSpPr/>
          <p:nvPr userDrawn="1"/>
        </p:nvCxnSpPr>
        <p:spPr>
          <a:xfrm flipV="1">
            <a:off x="603683" y="6208597"/>
            <a:ext cx="11016000" cy="9144"/>
          </a:xfrm>
          <a:prstGeom prst="line">
            <a:avLst/>
          </a:prstGeom>
          <a:ln w="19050">
            <a:solidFill>
              <a:srgbClr val="A3AD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8973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70" userDrawn="1">
          <p15:clr>
            <a:srgbClr val="FBAE40"/>
          </p15:clr>
        </p15:guide>
        <p15:guide id="2" pos="73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w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914525"/>
            <a:ext cx="10515600" cy="842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UNIVERSITÄT ROSTOCK | JURISTISCHE FAKULTÄT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44005-A22A-4401-AF92-CC9B7451A403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6F0A0EF-64B1-4BE7-B21B-4200B8D1A22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057" y="6334996"/>
            <a:ext cx="1972502" cy="40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6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5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1DC5E-3974-409B-A539-D2F665E9F9D5}" type="datetimeFigureOut">
              <a:rPr lang="de-DE" smtClean="0"/>
              <a:t>08.10.2025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C77C6-FA8A-49B0-983D-8F8C230111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6603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98500" y="4289699"/>
            <a:ext cx="11006125" cy="1000318"/>
          </a:xfrm>
        </p:spPr>
        <p:txBody>
          <a:bodyPr anchor="t">
            <a:normAutofit fontScale="90000"/>
          </a:bodyPr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Titel</a:t>
            </a:r>
            <a:br>
              <a:rPr lang="de-DE" b="1" dirty="0">
                <a:solidFill>
                  <a:schemeClr val="tx1"/>
                </a:solidFill>
              </a:rPr>
            </a:br>
            <a:br>
              <a:rPr lang="de-DE" b="1" dirty="0"/>
            </a:br>
            <a:r>
              <a:rPr lang="de-DE" sz="1800" b="1" dirty="0"/>
              <a:t>Name</a:t>
            </a:r>
            <a:br>
              <a:rPr lang="de-DE" sz="1800" b="1" dirty="0"/>
            </a:br>
            <a:br>
              <a:rPr lang="de-DE" sz="1800" b="1"/>
            </a:br>
            <a:endParaRPr lang="de-DE" sz="1800" b="1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BE1883D-5B1D-473F-8470-524FD8AA2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7885494" y="343761"/>
            <a:ext cx="3777072" cy="403311"/>
          </a:xfrm>
        </p:spPr>
        <p:txBody>
          <a:bodyPr/>
          <a:lstStyle>
            <a:lvl1pPr algn="ctr">
              <a:defRPr/>
            </a:lvl1pPr>
          </a:lstStyle>
          <a:p>
            <a:pPr algn="r">
              <a:defRPr/>
            </a:pPr>
            <a:endParaRPr lang="de-DE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>
              <a:defRPr/>
            </a:pPr>
            <a:endParaRPr lang="de-DE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>
              <a:defRPr/>
            </a:pPr>
            <a:endParaRPr lang="de-DE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>
              <a:defRPr/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  <a:p>
            <a:pPr algn="r">
              <a:defRPr/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Rostock, 18th September 2025</a:t>
            </a:r>
          </a:p>
        </p:txBody>
      </p:sp>
    </p:spTree>
    <p:extLst>
      <p:ext uri="{BB962C8B-B14F-4D97-AF65-F5344CB8AC3E}">
        <p14:creationId xmlns:p14="http://schemas.microsoft.com/office/powerpoint/2010/main" val="4170335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7ED3F-DE65-A78A-E1B6-94C3317C2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Arrow: Pentagon 27">
            <a:extLst>
              <a:ext uri="{FF2B5EF4-FFF2-40B4-BE49-F238E27FC236}">
                <a16:creationId xmlns:a16="http://schemas.microsoft.com/office/drawing/2014/main" id="{BD471DDA-6FB2-4A3E-B9E5-A73CE822EC95}"/>
              </a:ext>
            </a:extLst>
          </p:cNvPr>
          <p:cNvSpPr/>
          <p:nvPr/>
        </p:nvSpPr>
        <p:spPr>
          <a:xfrm>
            <a:off x="567140" y="1844675"/>
            <a:ext cx="6301329" cy="3889375"/>
          </a:xfrm>
          <a:prstGeom prst="homePlate">
            <a:avLst>
              <a:gd name="adj" fmla="val 25978"/>
            </a:avLst>
          </a:prstGeom>
          <a:solidFill>
            <a:srgbClr val="DEEBF7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Ins="54000"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de-DE" sz="1400" dirty="0">
              <a:latin typeface="Aptos"/>
              <a:ea typeface="Aptos"/>
              <a:cs typeface="Arial" panose="020B0604020202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4C45D17-8DE8-1246-CCD8-D3D2420AC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Over the last decades, we observe an ongoing transformation in the movie distribution system with shorter release windows </a:t>
            </a:r>
            <a:endParaRPr lang="en-US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3FEB165-CFDE-4EF6-A353-DA5640F1A86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e-DE" dirty="0"/>
              <a:t>Management problem</a:t>
            </a: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45B3FD9E-03FD-21DD-E816-D3B74F61DFAF}"/>
              </a:ext>
            </a:extLst>
          </p:cNvPr>
          <p:cNvGrpSpPr/>
          <p:nvPr/>
        </p:nvGrpSpPr>
        <p:grpSpPr>
          <a:xfrm>
            <a:off x="663175" y="2604947"/>
            <a:ext cx="4781343" cy="3125757"/>
            <a:chOff x="4312347" y="1753502"/>
            <a:chExt cx="3693291" cy="2436788"/>
          </a:xfrm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379E970C-4A19-512C-5E9A-386BC2A9F7E8}"/>
                </a:ext>
              </a:extLst>
            </p:cNvPr>
            <p:cNvSpPr/>
            <p:nvPr/>
          </p:nvSpPr>
          <p:spPr>
            <a:xfrm>
              <a:off x="5065120" y="2880952"/>
              <a:ext cx="1260000" cy="276973"/>
            </a:xfrm>
            <a:prstGeom prst="rect">
              <a:avLst/>
            </a:prstGeom>
            <a:pattFill prst="dashHorz">
              <a:fgClr>
                <a:srgbClr val="0020AE"/>
              </a:fgClr>
              <a:bgClr>
                <a:schemeClr val="bg1"/>
              </a:bgClr>
            </a:pattFill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8C87CD43-42E2-60B3-6CC4-5C9534B685FB}"/>
                </a:ext>
              </a:extLst>
            </p:cNvPr>
            <p:cNvGrpSpPr/>
            <p:nvPr/>
          </p:nvGrpSpPr>
          <p:grpSpPr>
            <a:xfrm>
              <a:off x="4312347" y="1753502"/>
              <a:ext cx="3693291" cy="2436788"/>
              <a:chOff x="783953" y="1105430"/>
              <a:chExt cx="3693291" cy="2436788"/>
            </a:xfrm>
          </p:grpSpPr>
          <p:cxnSp>
            <p:nvCxnSpPr>
              <p:cNvPr id="35" name="Gerade Verbindung mit Pfeil 34">
                <a:extLst>
                  <a:ext uri="{FF2B5EF4-FFF2-40B4-BE49-F238E27FC236}">
                    <a16:creationId xmlns:a16="http://schemas.microsoft.com/office/drawing/2014/main" id="{A2EFE218-6ECD-A2C3-DE43-85DA3495E6B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41161" y="1105430"/>
                <a:ext cx="10277" cy="21600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Gerade Verbindung mit Pfeil 35">
                <a:extLst>
                  <a:ext uri="{FF2B5EF4-FFF2-40B4-BE49-F238E27FC236}">
                    <a16:creationId xmlns:a16="http://schemas.microsoft.com/office/drawing/2014/main" id="{E0D453AB-EA7F-B54E-D397-B95122D35F3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2447763" y="1861274"/>
                <a:ext cx="0" cy="280831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9" name="Textfeld 38">
                <a:extLst>
                  <a:ext uri="{FF2B5EF4-FFF2-40B4-BE49-F238E27FC236}">
                    <a16:creationId xmlns:a16="http://schemas.microsoft.com/office/drawing/2014/main" id="{72789C5C-1810-EF83-D410-9E99581163A9}"/>
                  </a:ext>
                </a:extLst>
              </p:cNvPr>
              <p:cNvSpPr txBox="1"/>
              <p:nvPr/>
            </p:nvSpPr>
            <p:spPr>
              <a:xfrm>
                <a:off x="3563885" y="3265219"/>
                <a:ext cx="91335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t in weeks</a:t>
                </a:r>
              </a:p>
            </p:txBody>
          </p:sp>
          <p:sp>
            <p:nvSpPr>
              <p:cNvPr id="40" name="Rechteck 39">
                <a:extLst>
                  <a:ext uri="{FF2B5EF4-FFF2-40B4-BE49-F238E27FC236}">
                    <a16:creationId xmlns:a16="http://schemas.microsoft.com/office/drawing/2014/main" id="{BBB2D43E-8843-FDA3-1E4C-AF2797F78314}"/>
                  </a:ext>
                </a:extLst>
              </p:cNvPr>
              <p:cNvSpPr/>
              <p:nvPr/>
            </p:nvSpPr>
            <p:spPr>
              <a:xfrm>
                <a:off x="1070993" y="1711956"/>
                <a:ext cx="1260000" cy="27655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200" dirty="0">
                    <a:solidFill>
                      <a:schemeClr val="tx1"/>
                    </a:solidFill>
                  </a:rPr>
                  <a:t>Movie theaters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Rechteck 40">
                <a:extLst>
                  <a:ext uri="{FF2B5EF4-FFF2-40B4-BE49-F238E27FC236}">
                    <a16:creationId xmlns:a16="http://schemas.microsoft.com/office/drawing/2014/main" id="{25A62AD7-0F1A-0238-18E5-B2864D515948}"/>
                  </a:ext>
                </a:extLst>
              </p:cNvPr>
              <p:cNvSpPr/>
              <p:nvPr/>
            </p:nvSpPr>
            <p:spPr>
              <a:xfrm>
                <a:off x="2796726" y="2233181"/>
                <a:ext cx="1260000" cy="27697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200" dirty="0">
                    <a:solidFill>
                      <a:schemeClr val="tx1"/>
                    </a:solidFill>
                  </a:rPr>
                  <a:t>Home </a:t>
                </a:r>
                <a:r>
                  <a:rPr lang="de-DE" sz="1200" dirty="0" err="1">
                    <a:solidFill>
                      <a:schemeClr val="tx1"/>
                    </a:solidFill>
                  </a:rPr>
                  <a:t>video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44" name="Gerader Verbinder 43">
                <a:extLst>
                  <a:ext uri="{FF2B5EF4-FFF2-40B4-BE49-F238E27FC236}">
                    <a16:creationId xmlns:a16="http://schemas.microsoft.com/office/drawing/2014/main" id="{2832D0E9-2553-DC37-1ABB-B9F80771BB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43867" y="2351454"/>
                <a:ext cx="0" cy="892918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C1B35985-08F8-FBB0-1CDE-2A07EFDE4D8E}"/>
                  </a:ext>
                </a:extLst>
              </p:cNvPr>
              <p:cNvSpPr txBox="1"/>
              <p:nvPr/>
            </p:nvSpPr>
            <p:spPr>
              <a:xfrm>
                <a:off x="922452" y="3265008"/>
                <a:ext cx="288173" cy="2767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dirty="0"/>
                  <a:t>0</a:t>
                </a:r>
                <a:endParaRPr lang="en-US" sz="1200" dirty="0"/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5CC313E5-627D-6F84-8D84-5C002FACA7DC}"/>
                  </a:ext>
                </a:extLst>
              </p:cNvPr>
              <p:cNvSpPr txBox="1"/>
              <p:nvPr/>
            </p:nvSpPr>
            <p:spPr>
              <a:xfrm rot="16200000">
                <a:off x="134348" y="2066116"/>
                <a:ext cx="15762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/>
                  <a:t>Distribution channel</a:t>
                </a:r>
              </a:p>
            </p:txBody>
          </p:sp>
        </p:grp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4EB5D082-A16D-F43F-4FB6-A8153F5E696A}"/>
                </a:ext>
              </a:extLst>
            </p:cNvPr>
            <p:cNvSpPr/>
            <p:nvPr/>
          </p:nvSpPr>
          <p:spPr>
            <a:xfrm>
              <a:off x="6685160" y="3397377"/>
              <a:ext cx="1152000" cy="2769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00" dirty="0">
                  <a:solidFill>
                    <a:schemeClr val="tx1"/>
                  </a:solidFill>
                </a:rPr>
                <a:t>Streaming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B62D39EA-F553-FFE7-709D-2693FDF95C05}"/>
                </a:ext>
              </a:extLst>
            </p:cNvPr>
            <p:cNvSpPr txBox="1"/>
            <p:nvPr/>
          </p:nvSpPr>
          <p:spPr>
            <a:xfrm>
              <a:off x="4867584" y="3913080"/>
              <a:ext cx="5040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1F1F1F"/>
                  </a:solidFill>
                </a:rPr>
                <a:t>~</a:t>
              </a:r>
              <a:r>
                <a:rPr lang="de-DE" sz="1200" b="1" dirty="0">
                  <a:solidFill>
                    <a:srgbClr val="1F1F1F"/>
                  </a:solidFill>
                </a:rPr>
                <a:t>13</a:t>
              </a:r>
              <a:endParaRPr lang="en-US" sz="1200" b="1" dirty="0"/>
            </a:p>
          </p:txBody>
        </p:sp>
      </p:grpSp>
      <p:pic>
        <p:nvPicPr>
          <p:cNvPr id="42" name="Grafik 41">
            <a:extLst>
              <a:ext uri="{FF2B5EF4-FFF2-40B4-BE49-F238E27FC236}">
                <a16:creationId xmlns:a16="http://schemas.microsoft.com/office/drawing/2014/main" id="{12C2C713-4FB5-4D45-9C37-577519664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004" y="2592090"/>
            <a:ext cx="3534123" cy="890049"/>
          </a:xfrm>
          <a:prstGeom prst="rect">
            <a:avLst/>
          </a:prstGeom>
          <a:ln>
            <a:noFill/>
          </a:ln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2890FA68-17CC-4817-A213-25DE18AF8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8522" y="3579333"/>
            <a:ext cx="4007715" cy="1153737"/>
          </a:xfrm>
          <a:prstGeom prst="rect">
            <a:avLst/>
          </a:prstGeom>
          <a:ln>
            <a:noFill/>
          </a:ln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D5E0BE02-64E6-4AD2-BDDF-2DF61BF2B5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8522" y="4733070"/>
            <a:ext cx="4336288" cy="1031581"/>
          </a:xfrm>
          <a:prstGeom prst="rect">
            <a:avLst/>
          </a:prstGeom>
          <a:ln>
            <a:noFill/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546C6C4-735F-4D75-B9E9-38AE13D727EA}"/>
              </a:ext>
            </a:extLst>
          </p:cNvPr>
          <p:cNvSpPr txBox="1"/>
          <p:nvPr/>
        </p:nvSpPr>
        <p:spPr>
          <a:xfrm>
            <a:off x="1029010" y="1862400"/>
            <a:ext cx="4338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Verdana" panose="020B0604030504040204" pitchFamily="34" charset="0"/>
                <a:ea typeface="Verdana" panose="020B0604030504040204" pitchFamily="34" charset="0"/>
              </a:rPr>
              <a:t>Stylized movie release </a:t>
            </a:r>
          </a:p>
          <a:p>
            <a:pPr algn="ctr"/>
            <a:r>
              <a:rPr lang="de-DE" b="1" dirty="0">
                <a:latin typeface="Verdana" panose="020B0604030504040204" pitchFamily="34" charset="0"/>
                <a:ea typeface="Verdana" panose="020B0604030504040204" pitchFamily="34" charset="0"/>
              </a:rPr>
              <a:t>Schedule over product lifecycle 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A3F0DE7E-77F6-4CE0-998E-E633A50780E7}"/>
              </a:ext>
            </a:extLst>
          </p:cNvPr>
          <p:cNvSpPr txBox="1"/>
          <p:nvPr/>
        </p:nvSpPr>
        <p:spPr>
          <a:xfrm>
            <a:off x="7386766" y="1830556"/>
            <a:ext cx="4338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Verdana" panose="020B0604030504040204" pitchFamily="34" charset="0"/>
                <a:ea typeface="Verdana" panose="020B0604030504040204" pitchFamily="34" charset="0"/>
              </a:rPr>
              <a:t>Industry reactions to </a:t>
            </a:r>
          </a:p>
          <a:p>
            <a:pPr algn="ctr"/>
            <a:r>
              <a:rPr lang="de-DE" b="1" dirty="0">
                <a:latin typeface="Verdana" panose="020B0604030504040204" pitchFamily="34" charset="0"/>
                <a:ea typeface="Verdana" panose="020B0604030504040204" pitchFamily="34" charset="0"/>
              </a:rPr>
              <a:t>shortened release windows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91530C04-CDBB-4274-8EF0-A759D9D4CF62}"/>
              </a:ext>
            </a:extLst>
          </p:cNvPr>
          <p:cNvSpPr/>
          <p:nvPr/>
        </p:nvSpPr>
        <p:spPr>
          <a:xfrm>
            <a:off x="2781045" y="2747435"/>
            <a:ext cx="2340475" cy="8318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Release window +</a:t>
            </a:r>
          </a:p>
          <a:p>
            <a:pPr algn="ctr"/>
            <a:r>
              <a:rPr lang="de-DE" dirty="0">
                <a:solidFill>
                  <a:srgbClr val="FF0000"/>
                </a:solidFill>
              </a:rPr>
              <a:t>Release expectations</a:t>
            </a: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19E85D7C-9A53-4762-B419-B823195DD455}"/>
              </a:ext>
            </a:extLst>
          </p:cNvPr>
          <p:cNvCxnSpPr/>
          <p:nvPr/>
        </p:nvCxnSpPr>
        <p:spPr>
          <a:xfrm>
            <a:off x="2970081" y="3560331"/>
            <a:ext cx="0" cy="48749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398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66</Words>
  <Application>Microsoft Office PowerPoint</Application>
  <PresentationFormat>Breitbild</PresentationFormat>
  <Paragraphs>23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Verdana</vt:lpstr>
      <vt:lpstr>Office</vt:lpstr>
      <vt:lpstr>Benutzerdefiniertes Design</vt:lpstr>
      <vt:lpstr>Titel  Name  </vt:lpstr>
      <vt:lpstr>Over the last decades, we observe an ongoing transformation in the movie distribution system with shorter release windows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Kristin Nölting</dc:creator>
  <cp:lastModifiedBy>jtesche</cp:lastModifiedBy>
  <cp:revision>258</cp:revision>
  <dcterms:created xsi:type="dcterms:W3CDTF">2020-05-04T12:32:16Z</dcterms:created>
  <dcterms:modified xsi:type="dcterms:W3CDTF">2025-10-08T08:33:53Z</dcterms:modified>
</cp:coreProperties>
</file>