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0693400" cy="15122525"/>
  <p:notesSz cx="6797675" cy="9926638"/>
  <p:defaultTextStyle>
    <a:defPPr>
      <a:defRPr lang="de-DE"/>
    </a:defPPr>
    <a:lvl1pPr algn="l" defTabSz="1474788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1pPr>
    <a:lvl2pPr marL="736600" indent="-279400" algn="l" defTabSz="1474788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2pPr>
    <a:lvl3pPr marL="1474788" indent="-560388" algn="l" defTabSz="1474788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3pPr>
    <a:lvl4pPr marL="2211388" indent="-839788" algn="l" defTabSz="1474788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4pPr>
    <a:lvl5pPr marL="2949575" indent="-1120775" algn="l" defTabSz="1474788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A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0" d="100"/>
          <a:sy n="50" d="100"/>
        </p:scale>
        <p:origin x="3114" y="48"/>
      </p:cViewPr>
      <p:guideLst>
        <p:guide orient="horz" pos="4763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EC70CE-4544-41D6-81E4-682EF077F79F}" type="datetimeFigureOut">
              <a:rPr lang="de-DE" smtClean="0"/>
              <a:t>24.04.2025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39ABFD-447C-4031-912C-29BBCFB42E6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6974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9ABFD-447C-4031-912C-29BBCFB42E6B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84162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spect="1" noChangeArrowheads="1" noTextEdit="1"/>
          </p:cNvSpPr>
          <p:nvPr userDrawn="1"/>
        </p:nvSpPr>
        <p:spPr bwMode="auto">
          <a:xfrm>
            <a:off x="881063" y="2846388"/>
            <a:ext cx="8931275" cy="1096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147511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+mn-lt"/>
            </a:endParaRPr>
          </a:p>
        </p:txBody>
      </p:sp>
      <p:sp>
        <p:nvSpPr>
          <p:cNvPr id="3" name="Freeform 6"/>
          <p:cNvSpPr>
            <a:spLocks/>
          </p:cNvSpPr>
          <p:nvPr userDrawn="1"/>
        </p:nvSpPr>
        <p:spPr bwMode="auto">
          <a:xfrm>
            <a:off x="755650" y="1800622"/>
            <a:ext cx="9180513" cy="13249895"/>
          </a:xfrm>
          <a:custGeom>
            <a:avLst/>
            <a:gdLst/>
            <a:ahLst/>
            <a:cxnLst>
              <a:cxn ang="0">
                <a:pos x="112" y="0"/>
              </a:cxn>
              <a:cxn ang="0">
                <a:pos x="5498" y="0"/>
              </a:cxn>
              <a:cxn ang="0">
                <a:pos x="5509" y="0"/>
              </a:cxn>
              <a:cxn ang="0">
                <a:pos x="5520" y="2"/>
              </a:cxn>
              <a:cxn ang="0">
                <a:pos x="5531" y="4"/>
              </a:cxn>
              <a:cxn ang="0">
                <a:pos x="5541" y="8"/>
              </a:cxn>
              <a:cxn ang="0">
                <a:pos x="5561" y="15"/>
              </a:cxn>
              <a:cxn ang="0">
                <a:pos x="5578" y="26"/>
              </a:cxn>
              <a:cxn ang="0">
                <a:pos x="5585" y="34"/>
              </a:cxn>
              <a:cxn ang="0">
                <a:pos x="5591" y="41"/>
              </a:cxn>
              <a:cxn ang="0">
                <a:pos x="5596" y="49"/>
              </a:cxn>
              <a:cxn ang="0">
                <a:pos x="5602" y="58"/>
              </a:cxn>
              <a:cxn ang="0">
                <a:pos x="5606" y="65"/>
              </a:cxn>
              <a:cxn ang="0">
                <a:pos x="5607" y="75"/>
              </a:cxn>
              <a:cxn ang="0">
                <a:pos x="5609" y="84"/>
              </a:cxn>
              <a:cxn ang="0">
                <a:pos x="5609" y="93"/>
              </a:cxn>
              <a:cxn ang="0">
                <a:pos x="5609" y="6893"/>
              </a:cxn>
              <a:cxn ang="0">
                <a:pos x="0" y="6893"/>
              </a:cxn>
              <a:cxn ang="0">
                <a:pos x="0" y="93"/>
              </a:cxn>
              <a:cxn ang="0">
                <a:pos x="0" y="84"/>
              </a:cxn>
              <a:cxn ang="0">
                <a:pos x="2" y="75"/>
              </a:cxn>
              <a:cxn ang="0">
                <a:pos x="4" y="65"/>
              </a:cxn>
              <a:cxn ang="0">
                <a:pos x="8" y="58"/>
              </a:cxn>
              <a:cxn ang="0">
                <a:pos x="13" y="49"/>
              </a:cxn>
              <a:cxn ang="0">
                <a:pos x="19" y="41"/>
              </a:cxn>
              <a:cxn ang="0">
                <a:pos x="24" y="34"/>
              </a:cxn>
              <a:cxn ang="0">
                <a:pos x="32" y="26"/>
              </a:cxn>
              <a:cxn ang="0">
                <a:pos x="48" y="15"/>
              </a:cxn>
              <a:cxn ang="0">
                <a:pos x="69" y="8"/>
              </a:cxn>
              <a:cxn ang="0">
                <a:pos x="78" y="4"/>
              </a:cxn>
              <a:cxn ang="0">
                <a:pos x="89" y="2"/>
              </a:cxn>
              <a:cxn ang="0">
                <a:pos x="100" y="0"/>
              </a:cxn>
              <a:cxn ang="0">
                <a:pos x="112" y="0"/>
              </a:cxn>
            </a:cxnLst>
            <a:rect l="0" t="0" r="r" b="b"/>
            <a:pathLst>
              <a:path w="5609" h="6893">
                <a:moveTo>
                  <a:pt x="112" y="0"/>
                </a:moveTo>
                <a:lnTo>
                  <a:pt x="5498" y="0"/>
                </a:lnTo>
                <a:lnTo>
                  <a:pt x="5509" y="0"/>
                </a:lnTo>
                <a:lnTo>
                  <a:pt x="5520" y="2"/>
                </a:lnTo>
                <a:lnTo>
                  <a:pt x="5531" y="4"/>
                </a:lnTo>
                <a:lnTo>
                  <a:pt x="5541" y="8"/>
                </a:lnTo>
                <a:lnTo>
                  <a:pt x="5561" y="15"/>
                </a:lnTo>
                <a:lnTo>
                  <a:pt x="5578" y="26"/>
                </a:lnTo>
                <a:lnTo>
                  <a:pt x="5585" y="34"/>
                </a:lnTo>
                <a:lnTo>
                  <a:pt x="5591" y="41"/>
                </a:lnTo>
                <a:lnTo>
                  <a:pt x="5596" y="49"/>
                </a:lnTo>
                <a:lnTo>
                  <a:pt x="5602" y="58"/>
                </a:lnTo>
                <a:lnTo>
                  <a:pt x="5606" y="65"/>
                </a:lnTo>
                <a:lnTo>
                  <a:pt x="5607" y="75"/>
                </a:lnTo>
                <a:lnTo>
                  <a:pt x="5609" y="84"/>
                </a:lnTo>
                <a:lnTo>
                  <a:pt x="5609" y="93"/>
                </a:lnTo>
                <a:lnTo>
                  <a:pt x="5609" y="6893"/>
                </a:lnTo>
                <a:lnTo>
                  <a:pt x="0" y="6893"/>
                </a:lnTo>
                <a:lnTo>
                  <a:pt x="0" y="93"/>
                </a:lnTo>
                <a:lnTo>
                  <a:pt x="0" y="84"/>
                </a:lnTo>
                <a:lnTo>
                  <a:pt x="2" y="75"/>
                </a:lnTo>
                <a:lnTo>
                  <a:pt x="4" y="65"/>
                </a:lnTo>
                <a:lnTo>
                  <a:pt x="8" y="58"/>
                </a:lnTo>
                <a:lnTo>
                  <a:pt x="13" y="49"/>
                </a:lnTo>
                <a:lnTo>
                  <a:pt x="19" y="41"/>
                </a:lnTo>
                <a:lnTo>
                  <a:pt x="24" y="34"/>
                </a:lnTo>
                <a:lnTo>
                  <a:pt x="32" y="26"/>
                </a:lnTo>
                <a:lnTo>
                  <a:pt x="48" y="15"/>
                </a:lnTo>
                <a:lnTo>
                  <a:pt x="69" y="8"/>
                </a:lnTo>
                <a:lnTo>
                  <a:pt x="78" y="4"/>
                </a:lnTo>
                <a:lnTo>
                  <a:pt x="89" y="2"/>
                </a:lnTo>
                <a:lnTo>
                  <a:pt x="100" y="0"/>
                </a:lnTo>
                <a:lnTo>
                  <a:pt x="112" y="0"/>
                </a:lnTo>
                <a:close/>
              </a:path>
            </a:pathLst>
          </a:custGeom>
          <a:noFill/>
          <a:ln w="57150">
            <a:solidFill>
              <a:srgbClr val="004A99"/>
            </a:solidFill>
            <a:round/>
            <a:headEnd/>
            <a:tailEnd/>
          </a:ln>
        </p:spPr>
        <p:txBody>
          <a:bodyPr/>
          <a:lstStyle/>
          <a:p>
            <a:pPr defTabSz="147511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+mn-lt"/>
            </a:endParaRPr>
          </a:p>
        </p:txBody>
      </p:sp>
      <p:sp>
        <p:nvSpPr>
          <p:cNvPr id="4" name="Rechteck 3"/>
          <p:cNvSpPr/>
          <p:nvPr userDrawn="1"/>
        </p:nvSpPr>
        <p:spPr>
          <a:xfrm>
            <a:off x="755650" y="13537926"/>
            <a:ext cx="9180000" cy="1547812"/>
          </a:xfrm>
          <a:prstGeom prst="rect">
            <a:avLst/>
          </a:prstGeom>
          <a:solidFill>
            <a:srgbClr val="004A99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7511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pic>
        <p:nvPicPr>
          <p:cNvPr id="5" name="Picture 7" descr="C:\Dokumente und Einstellungen\AVMZ\Desktop\UNI-Logo_Siegel_4c_149mm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55650" y="474663"/>
            <a:ext cx="5364163" cy="11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1474788" rtl="0" eaLnBrk="0" fontAlgn="base" hangingPunct="0">
        <a:spcBef>
          <a:spcPct val="0"/>
        </a:spcBef>
        <a:spcAft>
          <a:spcPct val="0"/>
        </a:spcAft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474788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</a:defRPr>
      </a:lvl2pPr>
      <a:lvl3pPr algn="ctr" defTabSz="1474788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</a:defRPr>
      </a:lvl3pPr>
      <a:lvl4pPr algn="ctr" defTabSz="1474788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</a:defRPr>
      </a:lvl4pPr>
      <a:lvl5pPr algn="ctr" defTabSz="1474788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</a:defRPr>
      </a:lvl5pPr>
      <a:lvl6pPr marL="457200" algn="ctr" defTabSz="1474788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</a:defRPr>
      </a:lvl6pPr>
      <a:lvl7pPr marL="914400" algn="ctr" defTabSz="1474788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</a:defRPr>
      </a:lvl7pPr>
      <a:lvl8pPr marL="1371600" algn="ctr" defTabSz="1474788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</a:defRPr>
      </a:lvl8pPr>
      <a:lvl9pPr marL="1828800" algn="ctr" defTabSz="1474788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</a:defRPr>
      </a:lvl9pPr>
    </p:titleStyle>
    <p:bodyStyle>
      <a:lvl1pPr marL="552450" indent="-552450" algn="l" defTabSz="14747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6975" indent="-460375" algn="l" defTabSz="14747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088" indent="-368300" algn="l" defTabSz="14747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275" indent="-368300" algn="l" defTabSz="14747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875" indent="-368300" algn="l" defTabSz="147478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553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08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63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18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5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7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3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8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44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756700" y="12097766"/>
            <a:ext cx="9180000" cy="2952751"/>
          </a:xfrm>
          <a:prstGeom prst="rect">
            <a:avLst/>
          </a:prstGeom>
          <a:solidFill>
            <a:srgbClr val="004A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169876" y="1872630"/>
            <a:ext cx="8353646" cy="1155701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3900"/>
              </a:lnSpc>
              <a:spcBef>
                <a:spcPts val="600"/>
              </a:spcBef>
              <a:defRPr/>
            </a:pPr>
            <a:endParaRPr lang="de-DE" sz="3600" b="1" dirty="0">
              <a:solidFill>
                <a:srgbClr val="004A99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defRPr/>
            </a:pPr>
            <a:r>
              <a:rPr lang="de-DE" sz="3600" b="1" dirty="0">
                <a:solidFill>
                  <a:srgbClr val="004A99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sz="3600" b="1" cap="all" dirty="0">
                <a:solidFill>
                  <a:srgbClr val="004A99"/>
                </a:solidFill>
                <a:latin typeface="Arial" pitchFamily="34" charset="0"/>
                <a:cs typeface="Arial" pitchFamily="34" charset="0"/>
              </a:rPr>
              <a:t>Projektfinanzierung von</a:t>
            </a:r>
          </a:p>
          <a:p>
            <a:pPr algn="ctr">
              <a:lnSpc>
                <a:spcPts val="3900"/>
              </a:lnSpc>
              <a:spcBef>
                <a:spcPts val="600"/>
              </a:spcBef>
              <a:defRPr/>
            </a:pPr>
            <a:r>
              <a:rPr lang="de-DE" sz="3600" b="1" cap="all" dirty="0">
                <a:solidFill>
                  <a:srgbClr val="004A99"/>
                </a:solidFill>
                <a:latin typeface="Arial" pitchFamily="34" charset="0"/>
                <a:cs typeface="Arial" pitchFamily="34" charset="0"/>
              </a:rPr>
              <a:t> Windenergieanlagen</a:t>
            </a:r>
            <a:r>
              <a:rPr lang="de-DE" sz="3600" b="1" dirty="0">
                <a:solidFill>
                  <a:srgbClr val="004A99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de-DE" sz="360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4600"/>
              </a:lnSpc>
              <a:defRPr/>
            </a:pPr>
            <a:endParaRPr lang="de-DE" sz="120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3400"/>
              </a:lnSpc>
              <a:defRPr/>
            </a:pPr>
            <a:r>
              <a:rPr lang="de-DE" sz="3200" b="1" dirty="0">
                <a:latin typeface="Arial" pitchFamily="34" charset="0"/>
                <a:cs typeface="Arial" pitchFamily="34" charset="0"/>
              </a:rPr>
              <a:t>Dr. Sebastian Haase</a:t>
            </a:r>
          </a:p>
          <a:p>
            <a:pPr algn="ctr">
              <a:defRPr/>
            </a:pPr>
            <a:endParaRPr lang="de-DE" sz="2800" b="1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de-DE" sz="2600" dirty="0">
                <a:latin typeface="Arial" pitchFamily="34" charset="0"/>
                <a:cs typeface="Arial" pitchFamily="34" charset="0"/>
              </a:rPr>
              <a:t>UKA Umweltgerechte Kraftanlagen GmbH &amp; Co. KG, Rostock</a:t>
            </a:r>
          </a:p>
          <a:p>
            <a:pPr algn="ctr">
              <a:lnSpc>
                <a:spcPts val="3360"/>
              </a:lnSpc>
              <a:defRPr/>
            </a:pPr>
            <a:endParaRPr lang="de-DE" sz="1600" b="1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3360"/>
              </a:lnSpc>
              <a:defRPr/>
            </a:pPr>
            <a:endParaRPr lang="de-DE" sz="1600" b="1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3360"/>
              </a:lnSpc>
              <a:defRPr/>
            </a:pPr>
            <a:endParaRPr lang="de-DE" sz="1600" b="1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4500"/>
              </a:lnSpc>
              <a:defRPr/>
            </a:pPr>
            <a:endParaRPr lang="de-DE" sz="2400" dirty="0">
              <a:solidFill>
                <a:srgbClr val="004A99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200000"/>
              </a:lnSpc>
              <a:defRPr/>
            </a:pPr>
            <a:r>
              <a:rPr lang="de-DE" sz="2800" dirty="0">
                <a:latin typeface="Arial" pitchFamily="34" charset="0"/>
                <a:cs typeface="Arial" pitchFamily="34" charset="0"/>
              </a:rPr>
              <a:t>Gastvortrag im Bachelormodul</a:t>
            </a:r>
          </a:p>
          <a:p>
            <a:pPr algn="ctr">
              <a:lnSpc>
                <a:spcPts val="2500"/>
              </a:lnSpc>
              <a:defRPr/>
            </a:pPr>
            <a:r>
              <a:rPr lang="de-DE" sz="2800" b="1" dirty="0">
                <a:latin typeface="Arial" pitchFamily="34" charset="0"/>
                <a:cs typeface="Arial" pitchFamily="34" charset="0"/>
              </a:rPr>
              <a:t>„Finanzierung und Investition 1“</a:t>
            </a:r>
          </a:p>
          <a:p>
            <a:pPr algn="ctr">
              <a:defRPr/>
            </a:pPr>
            <a:endParaRPr lang="de-DE" sz="240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2000"/>
              </a:lnSpc>
              <a:defRPr/>
            </a:pPr>
            <a:endParaRPr lang="de-DE" sz="240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de-DE" sz="2800" dirty="0">
                <a:solidFill>
                  <a:srgbClr val="004A99"/>
                </a:solidFill>
                <a:latin typeface="Arial" pitchFamily="34" charset="0"/>
                <a:cs typeface="Arial" pitchFamily="34" charset="0"/>
              </a:rPr>
              <a:t>Mittwoch, 28.05.2025, 7:30 Uhr</a:t>
            </a:r>
          </a:p>
          <a:p>
            <a:pPr algn="ctr">
              <a:lnSpc>
                <a:spcPts val="2900"/>
              </a:lnSpc>
              <a:defRPr/>
            </a:pPr>
            <a:r>
              <a:rPr lang="de-DE" sz="2800" dirty="0">
                <a:solidFill>
                  <a:srgbClr val="004A99"/>
                </a:solidFill>
                <a:latin typeface="Arial" pitchFamily="34" charset="0"/>
                <a:cs typeface="Arial" pitchFamily="34" charset="0"/>
              </a:rPr>
              <a:t>Audimax</a:t>
            </a:r>
          </a:p>
          <a:p>
            <a:pPr algn="ctr">
              <a:lnSpc>
                <a:spcPts val="2900"/>
              </a:lnSpc>
              <a:defRPr/>
            </a:pPr>
            <a:endParaRPr lang="de-DE" sz="240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2900"/>
              </a:lnSpc>
              <a:defRPr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Alle Interessierten sind herzlich eingeladen.</a:t>
            </a:r>
          </a:p>
          <a:p>
            <a:pPr algn="ctr">
              <a:lnSpc>
                <a:spcPts val="2900"/>
              </a:lnSpc>
              <a:defRPr/>
            </a:pPr>
            <a:endParaRPr lang="de-DE" sz="240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2900"/>
              </a:lnSpc>
              <a:defRPr/>
            </a:pPr>
            <a:endParaRPr lang="de-DE" sz="240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2900"/>
              </a:lnSpc>
              <a:defRPr/>
            </a:pPr>
            <a:endParaRPr lang="de-DE" sz="240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2900"/>
              </a:lnSpc>
              <a:defRPr/>
            </a:pPr>
            <a:endParaRPr lang="de-DE" sz="2800" dirty="0">
              <a:solidFill>
                <a:srgbClr val="004A99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2900"/>
              </a:lnSpc>
              <a:defRPr/>
            </a:pPr>
            <a:endParaRPr lang="de-DE" sz="2800" dirty="0">
              <a:solidFill>
                <a:srgbClr val="004A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Textfeld 5"/>
          <p:cNvSpPr txBox="1">
            <a:spLocks noChangeArrowheads="1"/>
          </p:cNvSpPr>
          <p:nvPr/>
        </p:nvSpPr>
        <p:spPr bwMode="auto">
          <a:xfrm>
            <a:off x="1296987" y="13150948"/>
            <a:ext cx="8099425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2150"/>
              </a:lnSpc>
            </a:pPr>
            <a:r>
              <a:rPr lang="de-DE" sz="1700" dirty="0">
                <a:solidFill>
                  <a:schemeClr val="bg1"/>
                </a:solidFill>
                <a:latin typeface="Verdana" pitchFamily="34" charset="0"/>
              </a:rPr>
              <a:t>WIRTSCHAFTS- UND SOZIALWISSENSCHAFTLICHE FAKULTÄT </a:t>
            </a:r>
          </a:p>
          <a:p>
            <a:pPr algn="ctr">
              <a:lnSpc>
                <a:spcPts val="2150"/>
              </a:lnSpc>
            </a:pPr>
            <a:r>
              <a:rPr lang="de-DE" sz="1700" b="1" dirty="0">
                <a:solidFill>
                  <a:schemeClr val="bg1"/>
                </a:solidFill>
                <a:latin typeface="Verdana" pitchFamily="34" charset="0"/>
              </a:rPr>
              <a:t>Lehrstuhl für ABWL: Bank- und Finanzwirtschaft</a:t>
            </a:r>
          </a:p>
          <a:p>
            <a:pPr algn="ctr">
              <a:lnSpc>
                <a:spcPts val="2150"/>
              </a:lnSpc>
            </a:pPr>
            <a:r>
              <a:rPr lang="de-DE" sz="1700" dirty="0">
                <a:solidFill>
                  <a:schemeClr val="bg1"/>
                </a:solidFill>
                <a:latin typeface="Verdana" pitchFamily="34" charset="0"/>
              </a:rPr>
              <a:t>Prof. Dr. Susanne Homölle</a:t>
            </a:r>
            <a:endParaRPr lang="de-DE" sz="21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5B8A285-260F-4CF3-82CD-AA3710CD6A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55265" y="6305038"/>
            <a:ext cx="7182868" cy="123293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522B6FF8DA724B8562DF4173909610" ma:contentTypeVersion="11" ma:contentTypeDescription="Create a new document." ma:contentTypeScope="" ma:versionID="f90f438aba7f715335b49ae57eb89b55">
  <xsd:schema xmlns:xsd="http://www.w3.org/2001/XMLSchema" xmlns:xs="http://www.w3.org/2001/XMLSchema" xmlns:p="http://schemas.microsoft.com/office/2006/metadata/properties" xmlns:ns3="12428dd0-4fd6-47b9-a4be-c6d440e9e11b" xmlns:ns4="4d39d653-d77d-414c-9ba0-f3416680c578" targetNamespace="http://schemas.microsoft.com/office/2006/metadata/properties" ma:root="true" ma:fieldsID="d9943f7e82a014429752c33faabcfc76" ns3:_="" ns4:_="">
    <xsd:import namespace="12428dd0-4fd6-47b9-a4be-c6d440e9e11b"/>
    <xsd:import namespace="4d39d653-d77d-414c-9ba0-f3416680c57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428dd0-4fd6-47b9-a4be-c6d440e9e11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9d653-d77d-414c-9ba0-f3416680c5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20FF78-947D-4594-A616-7DDD04F99F63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12428dd0-4fd6-47b9-a4be-c6d440e9e11b"/>
    <ds:schemaRef ds:uri="4d39d653-d77d-414c-9ba0-f3416680c578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3CADC7C-88F8-4B4D-A656-BBAF4D9685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EBF797-A478-4E39-9BD4-195C325F9A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428dd0-4fd6-47b9-a4be-c6d440e9e11b"/>
    <ds:schemaRef ds:uri="4d39d653-d77d-414c-9ba0-f3416680c5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Benutzerdefiniert</PresentationFormat>
  <Paragraphs>26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Verdana</vt:lpstr>
      <vt:lpstr>Larissa-Design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AVMZ</dc:creator>
  <cp:lastModifiedBy>Barbara Prassl</cp:lastModifiedBy>
  <cp:revision>39</cp:revision>
  <cp:lastPrinted>2013-04-15T09:40:01Z</cp:lastPrinted>
  <dcterms:created xsi:type="dcterms:W3CDTF">2009-08-13T12:24:11Z</dcterms:created>
  <dcterms:modified xsi:type="dcterms:W3CDTF">2025-04-24T08:37:11Z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0x010100FE522B6FF8DA724B8562DF4173909610</vt:lpwstr>
  </property>
</Properties>
</file>